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360" r:id="rId4"/>
    <p:sldId id="359" r:id="rId5"/>
    <p:sldId id="357" r:id="rId6"/>
    <p:sldId id="345" r:id="rId7"/>
    <p:sldId id="346" r:id="rId8"/>
    <p:sldId id="347" r:id="rId9"/>
    <p:sldId id="349" r:id="rId10"/>
    <p:sldId id="353" r:id="rId11"/>
    <p:sldId id="356" r:id="rId12"/>
    <p:sldId id="354" r:id="rId13"/>
    <p:sldId id="362" r:id="rId14"/>
    <p:sldId id="363" r:id="rId15"/>
    <p:sldId id="361" r:id="rId16"/>
    <p:sldId id="364" r:id="rId17"/>
    <p:sldId id="343" r:id="rId18"/>
    <p:sldId id="365" r:id="rId19"/>
    <p:sldId id="366" r:id="rId20"/>
    <p:sldId id="367" r:id="rId21"/>
    <p:sldId id="368" r:id="rId22"/>
    <p:sldId id="328" r:id="rId23"/>
    <p:sldId id="324" r:id="rId24"/>
    <p:sldId id="369" r:id="rId25"/>
    <p:sldId id="370" r:id="rId26"/>
    <p:sldId id="358" r:id="rId27"/>
    <p:sldId id="371" r:id="rId28"/>
    <p:sldId id="267" r:id="rId29"/>
    <p:sldId id="269" r:id="rId30"/>
    <p:sldId id="316" r:id="rId31"/>
    <p:sldId id="264" r:id="rId32"/>
    <p:sldId id="279" r:id="rId33"/>
    <p:sldId id="260" r:id="rId34"/>
    <p:sldId id="265" r:id="rId35"/>
    <p:sldId id="268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/>
    <p:restoredTop sz="94691"/>
  </p:normalViewPr>
  <p:slideViewPr>
    <p:cSldViewPr snapToGrid="0" snapToObjects="1">
      <p:cViewPr>
        <p:scale>
          <a:sx n="109" d="100"/>
          <a:sy n="109" d="100"/>
        </p:scale>
        <p:origin x="8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FB14E-8FD5-314F-9CD3-330AEB9B8538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2723B-8A23-1741-9466-FB58F31F3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2723B-8A23-1741-9466-FB58F31F3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3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2723B-8A23-1741-9466-FB58F31F3E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3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2723B-8A23-1741-9466-FB58F31F3E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2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6681A-01EA-E94E-A99D-E812AFE46912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 smtClean="0"/>
              <a:t>pT</a:t>
            </a:r>
            <a:r>
              <a:rPr lang="en-US" dirty="0" smtClean="0"/>
              <a:t> Training: KNN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23813"/>
            <a:ext cx="2517648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B2D9-E693-B04E-99D5-D054E619FC7D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1986-5E90-E84D-A65B-E4DCCF13D2BD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5BB4-EA43-2442-9973-CDDB827563F3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0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D59D-FD21-E34F-98E7-71AFACCAFDB8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90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90C2-4986-4C4F-BBD2-33F034EB168C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75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528E-C715-8848-8BFF-904F3CB53356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7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51BC6-4FE2-4343-9F13-A4FCEAE7C186}" type="datetime1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8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ACC5-0B18-984E-86E4-FC85DB088457}" type="datetime1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20F-3CE0-9A43-ACB4-436ED2B17DDB}" type="datetime1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03B4-E8B1-0A47-B502-9DDE90B19F71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3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B186-AD6E-ED4B-97A8-27E8942C78FD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10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E60F-4DC3-2943-BAF7-48C54D96F78F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82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AF14-B358-2D44-A458-7924131D7299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2B49-F7BA-3145-919A-BCD03B3E6601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8F1B-BF2B-C941-B66E-B5C0975FEE31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2158-F3B4-1F4B-AC08-87541A9159A5}" type="datetime1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3F6B-C6D7-7149-BEA6-0C06A8F39862}" type="datetime1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EBABA-8A19-1547-905B-9A43D8D6BE6E}" type="datetime1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FA80-0289-2446-AADA-059E15C799E1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0AF5F-AA43-E64F-8D94-8531033975E7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81CE5-6000-0B46-884F-12B57D5A7BCF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4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88F3-6076-6649-B509-6C0E70E259DF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cs231n.github.io/classification/#nn" TargetMode="External"/><Relationship Id="rId5" Type="http://schemas.openxmlformats.org/officeDocument/2006/relationships/hyperlink" Target="http://citeseerx.ist.psu.edu/viewdoc/download?doi=10.1.1.160.335&amp;rep=rep1&amp;type=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dico.cern.ch/event/608207/contributions/2451751/subcontributions/218758/attachments/1402616/2142649/2017_01_26_Mode_15_BDT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EMTF </a:t>
            </a:r>
            <a:r>
              <a:rPr lang="en-US" dirty="0" err="1" smtClean="0">
                <a:ea typeface="Times New Roman" charset="0"/>
                <a:cs typeface="Times New Roman" charset="0"/>
              </a:rPr>
              <a:t>pT</a:t>
            </a:r>
            <a:r>
              <a:rPr lang="en-US" dirty="0" smtClean="0"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ea typeface="Times New Roman" charset="0"/>
                <a:cs typeface="Times New Roman" charset="0"/>
              </a:rPr>
              <a:t>Training using k-NN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ea typeface="Times New Roman" charset="0"/>
                <a:cs typeface="Times New Roman" charset="0"/>
              </a:rPr>
              <a:t>Wei Shi</a:t>
            </a:r>
          </a:p>
          <a:p>
            <a:r>
              <a:rPr lang="en-US" dirty="0" err="1" smtClean="0">
                <a:latin typeface="+mj-lt"/>
                <a:ea typeface="Times New Roman" charset="0"/>
                <a:cs typeface="Times New Roman" charset="0"/>
              </a:rPr>
              <a:t>weishi@rice.edu</a:t>
            </a:r>
            <a:endParaRPr lang="en-US" dirty="0" smtClean="0">
              <a:latin typeface="+mj-lt"/>
              <a:ea typeface="Times New Roman" charset="0"/>
              <a:cs typeface="Times New Roman" charset="0"/>
            </a:endParaRPr>
          </a:p>
          <a:p>
            <a:r>
              <a:rPr lang="en-US" dirty="0" err="1" smtClean="0">
                <a:latin typeface="+mj-lt"/>
                <a:ea typeface="Times New Roman" charset="0"/>
                <a:cs typeface="Times New Roman" charset="0"/>
              </a:rPr>
              <a:t>CMS@Rice</a:t>
            </a:r>
            <a:endParaRPr lang="en-US" dirty="0">
              <a:latin typeface="+mj-lt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0"/>
            <a:ext cx="2517648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06" y="14164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Significant improve of MSE when adding theta</a:t>
            </a:r>
          </a:p>
          <a:p>
            <a:r>
              <a:rPr lang="en-US" dirty="0" smtClean="0"/>
              <a:t>As long as theta is added in input variables, MSE won’t change too much</a:t>
            </a:r>
          </a:p>
          <a:p>
            <a:r>
              <a:rPr lang="en-US" dirty="0" smtClean="0"/>
              <a:t>Over training </a:t>
            </a:r>
            <a:r>
              <a:rPr lang="en-US" dirty="0"/>
              <a:t>at small k contributed from low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smtClean="0"/>
              <a:t>1-8GeV, low </a:t>
            </a:r>
            <a:r>
              <a:rPr lang="en-US" dirty="0" err="1" smtClean="0"/>
              <a:t>pT</a:t>
            </a:r>
            <a:r>
              <a:rPr lang="en-US" dirty="0" smtClean="0"/>
              <a:t> favors larger k </a:t>
            </a:r>
          </a:p>
          <a:p>
            <a:r>
              <a:rPr lang="en-US" dirty="0" smtClean="0"/>
              <a:t>High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/>
              <a:t>favors smaller </a:t>
            </a:r>
            <a:r>
              <a:rPr lang="en-US" dirty="0" smtClean="0"/>
              <a:t>k</a:t>
            </a:r>
          </a:p>
          <a:p>
            <a:r>
              <a:rPr lang="en-US" dirty="0" smtClean="0"/>
              <a:t>Standardize input variables won’t change performance much</a:t>
            </a:r>
          </a:p>
          <a:p>
            <a:r>
              <a:rPr lang="en-US" dirty="0" smtClean="0"/>
              <a:t>Choose dPhis+theta+bend_1+FR1, scale </a:t>
            </a:r>
            <a:r>
              <a:rPr lang="en-US" dirty="0" err="1"/>
              <a:t>f</a:t>
            </a:r>
            <a:r>
              <a:rPr lang="en-US" dirty="0" err="1" smtClean="0"/>
              <a:t>rac</a:t>
            </a:r>
            <a:r>
              <a:rPr lang="en-US" dirty="0" smtClean="0"/>
              <a:t>=1, vary k for new metric: efficiency/rate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we know so far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8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006" y="5319148"/>
            <a:ext cx="11254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Efficiency: muons </a:t>
            </a:r>
            <a:r>
              <a:rPr lang="en-US" sz="2400" dirty="0"/>
              <a:t>with true </a:t>
            </a:r>
            <a:r>
              <a:rPr lang="en-US" sz="2400" dirty="0" err="1"/>
              <a:t>pT</a:t>
            </a:r>
            <a:r>
              <a:rPr lang="en-US" sz="2400" dirty="0"/>
              <a:t> = X (the “threshold”) are assigned a </a:t>
            </a:r>
            <a:r>
              <a:rPr lang="en-US" sz="2400" dirty="0" err="1"/>
              <a:t>pT</a:t>
            </a:r>
            <a:r>
              <a:rPr lang="en-US" sz="2400" dirty="0"/>
              <a:t> &gt; X by the </a:t>
            </a:r>
            <a:r>
              <a:rPr lang="en-US" sz="2400" dirty="0" smtClean="0"/>
              <a:t>trigger(KNN/EMTF)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Efficiency on test sample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37" y="897810"/>
            <a:ext cx="7545125" cy="4351338"/>
          </a:xfrm>
        </p:spPr>
      </p:pic>
    </p:spTree>
    <p:extLst>
      <p:ext uri="{BB962C8B-B14F-4D97-AF65-F5344CB8AC3E}">
        <p14:creationId xmlns:p14="http://schemas.microsoft.com/office/powerpoint/2010/main" val="43844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3080" y="4548868"/>
            <a:ext cx="275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KNN </a:t>
            </a:r>
            <a:r>
              <a:rPr lang="en-US" sz="2400" dirty="0" smtClean="0">
                <a:solidFill>
                  <a:srgbClr val="FF0000"/>
                </a:solidFill>
              </a:rPr>
              <a:t>(Not scaled)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7654" y="4548868"/>
            <a:ext cx="46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EMTF(Current </a:t>
            </a:r>
            <a:r>
              <a:rPr lang="en-US" sz="2400" smtClean="0"/>
              <a:t>was scaled </a:t>
            </a:r>
            <a:r>
              <a:rPr lang="en-US" sz="2400" dirty="0" smtClean="0"/>
              <a:t>to ~80%)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23" y="1065495"/>
            <a:ext cx="6297927" cy="349289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495"/>
            <a:ext cx="6297930" cy="349289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Trigger efficiency(k=75)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923" y="5428236"/>
            <a:ext cx="1125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Acceptable </a:t>
            </a:r>
            <a:r>
              <a:rPr lang="en-US" sz="2400" dirty="0" smtClean="0"/>
              <a:t>efficiency: 90% at </a:t>
            </a:r>
            <a:r>
              <a:rPr lang="en-US" sz="2400" dirty="0" err="1" smtClean="0"/>
              <a:t>pT</a:t>
            </a:r>
            <a:r>
              <a:rPr lang="en-US" sz="2400" dirty="0" smtClean="0"/>
              <a:t>=X, 95%-100% at </a:t>
            </a:r>
            <a:r>
              <a:rPr lang="en-US" sz="2400" dirty="0" err="1" smtClean="0"/>
              <a:t>pT</a:t>
            </a:r>
            <a:r>
              <a:rPr lang="en-US" sz="2400" dirty="0" smtClean="0"/>
              <a:t>&gt;&gt;</a:t>
            </a:r>
            <a:r>
              <a:rPr lang="en-US" sz="2400" dirty="0" smtClean="0"/>
              <a:t>X, “plateau efficiency”</a:t>
            </a:r>
            <a:endParaRPr lang="en-US" sz="2400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22738" y="1254126"/>
            <a:ext cx="5756031" cy="3145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096000" y="1168242"/>
            <a:ext cx="5756031" cy="3145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9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" y="936042"/>
            <a:ext cx="4296977" cy="2383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31" y="936042"/>
            <a:ext cx="4301352" cy="2385572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" y="3209224"/>
            <a:ext cx="4291145" cy="2379912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99" y="3205989"/>
            <a:ext cx="4296978" cy="2383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Trigger efficiency(k=75)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1690" y="5927308"/>
            <a:ext cx="11177409" cy="585788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Scale KNN efficiency to 90% at each threshold by multiplying a factor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0499" y="5465643"/>
            <a:ext cx="445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EMTF(</a:t>
            </a:r>
            <a:r>
              <a:rPr lang="en-US" sz="2400" dirty="0" smtClean="0">
                <a:solidFill>
                  <a:srgbClr val="FF0000"/>
                </a:solidFill>
              </a:rPr>
              <a:t>Scaled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95349" y="5449332"/>
            <a:ext cx="275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KNN (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caled</a:t>
            </a:r>
            <a:r>
              <a:rPr lang="en-US" sz="2400" dirty="0" smtClean="0"/>
              <a:t>)</a:t>
            </a:r>
            <a:r>
              <a:rPr lang="en-US" sz="2400" dirty="0" smtClean="0">
                <a:solidFill>
                  <a:srgbClr val="FF0000"/>
                </a:solidFill>
              </a:rPr>
              <a:t>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06" y="141641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SingleMu</a:t>
            </a:r>
            <a:r>
              <a:rPr lang="en-US" dirty="0" smtClean="0"/>
              <a:t> </a:t>
            </a:r>
            <a:r>
              <a:rPr lang="en-US" dirty="0" smtClean="0"/>
              <a:t>MC sample </a:t>
            </a:r>
            <a:r>
              <a:rPr lang="en-US" dirty="0" smtClean="0"/>
              <a:t>for training</a:t>
            </a:r>
          </a:p>
          <a:p>
            <a:pPr marL="0" indent="0">
              <a:buNone/>
            </a:pPr>
            <a:r>
              <a:rPr lang="en-US" dirty="0" smtClean="0"/>
              <a:t>Half of the muons below 32GeV, half are above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ZeroBias</a:t>
            </a:r>
            <a:r>
              <a:rPr lang="en-US" dirty="0" smtClean="0"/>
              <a:t> dataset for evaluation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verage of the true data the trigger will actually see, for muons above 32 GeV, more like 1 - 1 million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eally see hundreds muons above 32 GeV, </a:t>
            </a:r>
            <a:r>
              <a:rPr lang="en-US" dirty="0" err="1" smtClean="0"/>
              <a:t>pT</a:t>
            </a:r>
            <a:r>
              <a:rPr lang="en-US" dirty="0" smtClean="0"/>
              <a:t> assignment not good without the tracker, low </a:t>
            </a:r>
            <a:r>
              <a:rPr lang="en-US" dirty="0" err="1" smtClean="0"/>
              <a:t>pT</a:t>
            </a:r>
            <a:r>
              <a:rPr lang="en-US" dirty="0" smtClean="0"/>
              <a:t> assigned high </a:t>
            </a:r>
            <a:r>
              <a:rPr lang="en-US" dirty="0" err="1" smtClean="0"/>
              <a:t>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Tell us the true rate of muons for a given </a:t>
            </a:r>
            <a:r>
              <a:rPr lang="en-US" dirty="0" err="1" smtClean="0"/>
              <a:t>pT</a:t>
            </a:r>
            <a:r>
              <a:rPr lang="en-US" dirty="0" smtClean="0"/>
              <a:t> cut, the lower the better for </a:t>
            </a:r>
            <a:r>
              <a:rPr lang="en-US" dirty="0" smtClean="0"/>
              <a:t>the same </a:t>
            </a:r>
            <a:r>
              <a:rPr lang="en-US" dirty="0" smtClean="0"/>
              <a:t>efficiency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Training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65" y="1025021"/>
            <a:ext cx="5662598" cy="314053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65" y="2343976"/>
            <a:ext cx="5674321" cy="314703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0" y="1025215"/>
            <a:ext cx="5662246" cy="314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0" y="2388361"/>
            <a:ext cx="5650523" cy="31338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720" y="2899583"/>
            <a:ext cx="275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KNN </a:t>
            </a:r>
            <a:r>
              <a:rPr lang="en-US" sz="2400" dirty="0" smtClean="0">
                <a:solidFill>
                  <a:srgbClr val="FF0000"/>
                </a:solidFill>
              </a:rPr>
              <a:t>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0431" y="2899582"/>
            <a:ext cx="261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EMTF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91886" y="5522197"/>
            <a:ext cx="10961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educe </a:t>
            </a:r>
            <a:r>
              <a:rPr lang="en-US" sz="2400" dirty="0"/>
              <a:t>the rate for a given threshold efficiency (</a:t>
            </a:r>
            <a:r>
              <a:rPr lang="en-US" sz="2400" dirty="0" smtClean="0"/>
              <a:t>90% </a:t>
            </a:r>
            <a:r>
              <a:rPr lang="en-US" sz="2400" dirty="0" smtClean="0"/>
              <a:t>here), </a:t>
            </a:r>
            <a:r>
              <a:rPr lang="en-US" sz="2400" dirty="0"/>
              <a:t>without significantly lowering the plateau efficiency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 </a:t>
            </a:r>
            <a:r>
              <a:rPr lang="en-US" dirty="0" smtClean="0"/>
              <a:t>90% </a:t>
            </a:r>
            <a:r>
              <a:rPr lang="en-US" dirty="0"/>
              <a:t>efficiency </a:t>
            </a:r>
            <a:r>
              <a:rPr lang="en-US" dirty="0" smtClean="0"/>
              <a:t>thresholds for rate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2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9066" y="5156021"/>
            <a:ext cx="1031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ate </a:t>
            </a:r>
            <a:r>
              <a:rPr lang="en-US" sz="2400" dirty="0"/>
              <a:t>vs. </a:t>
            </a:r>
            <a:r>
              <a:rPr lang="en-US" sz="2400" dirty="0" err="1"/>
              <a:t>pT</a:t>
            </a:r>
            <a:r>
              <a:rPr lang="en-US" sz="2400" dirty="0"/>
              <a:t> cut at a given efficiency </a:t>
            </a:r>
            <a:r>
              <a:rPr lang="en-US" sz="2400" dirty="0" smtClean="0"/>
              <a:t>in </a:t>
            </a:r>
            <a:r>
              <a:rPr lang="en-US" sz="2400" dirty="0" err="1" smtClean="0"/>
              <a:t>ZeroBias</a:t>
            </a:r>
            <a:r>
              <a:rPr lang="en-US" sz="2400" dirty="0" smtClean="0"/>
              <a:t> data</a:t>
            </a:r>
          </a:p>
          <a:p>
            <a:r>
              <a:rPr lang="en-US" sz="2400" dirty="0" smtClean="0"/>
              <a:t>For </a:t>
            </a:r>
            <a:r>
              <a:rPr lang="en-US" sz="2400" dirty="0"/>
              <a:t>a given efficiency </a:t>
            </a:r>
            <a:r>
              <a:rPr lang="en-US" sz="2400" dirty="0" smtClean="0"/>
              <a:t>cut, compute </a:t>
            </a:r>
            <a:r>
              <a:rPr lang="en-US" sz="2400" dirty="0"/>
              <a:t>the rate at various thresholds by counting </a:t>
            </a:r>
            <a:r>
              <a:rPr lang="en-US" sz="2400" dirty="0" err="1"/>
              <a:t>ZeroBias</a:t>
            </a:r>
            <a:r>
              <a:rPr lang="en-US" sz="2400" dirty="0"/>
              <a:t> events with </a:t>
            </a:r>
            <a:r>
              <a:rPr lang="en-US" sz="2400" dirty="0" err="1"/>
              <a:t>pT</a:t>
            </a:r>
            <a:r>
              <a:rPr lang="en-US" sz="2400" dirty="0"/>
              <a:t> &gt; X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Rate </a:t>
            </a:r>
            <a:r>
              <a:rPr lang="en-US" dirty="0" smtClean="0"/>
              <a:t>@ k=75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04683"/>
            <a:ext cx="7424108" cy="4351338"/>
          </a:xfrm>
        </p:spPr>
      </p:pic>
    </p:spTree>
    <p:extLst>
      <p:ext uri="{BB962C8B-B14F-4D97-AF65-F5344CB8AC3E}">
        <p14:creationId xmlns:p14="http://schemas.microsoft.com/office/powerpoint/2010/main" val="18012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Plot ratio: k-NN rate/EMTF rate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811" y="4851962"/>
            <a:ext cx="8900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90% efficiency cut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k in [1, 75], performance goes better as k increases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Approximate the current EMTF at k~25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rate reduction performance in </a:t>
            </a:r>
            <a:r>
              <a:rPr lang="en-US" sz="2000" dirty="0" err="1" smtClean="0"/>
              <a:t>pT</a:t>
            </a:r>
            <a:r>
              <a:rPr lang="en-US" sz="2000" dirty="0" smtClean="0"/>
              <a:t> 5-50 GeV for k~75</a:t>
            </a: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656"/>
            <a:ext cx="6231359" cy="38314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40" y="1011655"/>
            <a:ext cx="6231360" cy="38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Large scan step: 50 and 100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6375" y="4580096"/>
            <a:ext cx="11606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Wide scan shows good rate reduction keeps until k~250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Start to degrade the performance as k goes from 250 to 550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good stop at k~550, no need to go larger</a:t>
            </a:r>
          </a:p>
          <a:p>
            <a:r>
              <a:rPr lang="en-US" sz="2000" dirty="0" smtClean="0"/>
              <a:t>Very long time for training/testing at k ~ O(10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), </a:t>
            </a:r>
            <a:r>
              <a:rPr lang="en-US" sz="2000" dirty="0" smtClean="0"/>
              <a:t>average running time of nearest neighbor</a:t>
            </a:r>
            <a:r>
              <a:rPr lang="en-US" sz="2000" dirty="0" smtClean="0"/>
              <a:t> search</a:t>
            </a:r>
            <a:r>
              <a:rPr lang="en-US" sz="2000" dirty="0" smtClean="0"/>
              <a:t> </a:t>
            </a:r>
            <a:r>
              <a:rPr lang="en-US" sz="2000" dirty="0" smtClean="0"/>
              <a:t>is </a:t>
            </a:r>
            <a:r>
              <a:rPr lang="en-US" sz="2000" dirty="0" smtClean="0"/>
              <a:t>O(log N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Very large k is bad for high </a:t>
            </a:r>
            <a:r>
              <a:rPr lang="en-US" sz="2000" dirty="0" err="1" smtClean="0"/>
              <a:t>pT</a:t>
            </a:r>
            <a:r>
              <a:rPr lang="en-US" sz="2000" dirty="0" smtClean="0"/>
              <a:t> according to previous MSE </a:t>
            </a:r>
            <a:r>
              <a:rPr lang="en-US" sz="2000" dirty="0" smtClean="0"/>
              <a:t>results</a:t>
            </a:r>
            <a:endParaRPr lang="en-US" sz="2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739268" y="3925229"/>
            <a:ext cx="814039" cy="13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92460" y="3925229"/>
            <a:ext cx="814039" cy="13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410"/>
            <a:ext cx="5766813" cy="354584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8" y="989410"/>
            <a:ext cx="5839750" cy="3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7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</a:t>
            </a:r>
            <a:r>
              <a:rPr lang="en-US" dirty="0" smtClean="0"/>
              <a:t> values between 75 and </a:t>
            </a:r>
            <a:r>
              <a:rPr lang="en-US" dirty="0" smtClean="0"/>
              <a:t>250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2811" y="5046634"/>
            <a:ext cx="982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trend: performance is better as k goes from 75 to 250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 smtClean="0"/>
              <a:t>rate reduction </a:t>
            </a:r>
            <a:r>
              <a:rPr lang="en-US" dirty="0" smtClean="0"/>
              <a:t>depends on the </a:t>
            </a:r>
            <a:r>
              <a:rPr lang="en-US" dirty="0" err="1" smtClean="0"/>
              <a:t>pT</a:t>
            </a:r>
            <a:r>
              <a:rPr lang="en-US" dirty="0" smtClean="0"/>
              <a:t> cut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significant or overall improvement on </a:t>
            </a:r>
            <a:r>
              <a:rPr lang="en-US" dirty="0" err="1" smtClean="0"/>
              <a:t>pT</a:t>
            </a:r>
            <a:r>
              <a:rPr lang="en-US" dirty="0" smtClean="0"/>
              <a:t> range 5-50 GeV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Recommend using k~75, rate reduction 15%-29% more than EMTF at </a:t>
            </a:r>
            <a:r>
              <a:rPr lang="en-US" dirty="0" err="1" smtClean="0"/>
              <a:t>pT</a:t>
            </a:r>
            <a:r>
              <a:rPr lang="en-US" dirty="0" smtClean="0"/>
              <a:t> 20-40 GeV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18809" y="4828479"/>
            <a:ext cx="869796" cy="17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246"/>
            <a:ext cx="6272213" cy="385659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042308"/>
            <a:ext cx="6350000" cy="39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063" y="1097280"/>
            <a:ext cx="10515600" cy="47710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Why are we doing </a:t>
            </a:r>
            <a:r>
              <a:rPr lang="en-US" dirty="0" err="1" smtClean="0"/>
              <a:t>pT</a:t>
            </a:r>
            <a:r>
              <a:rPr lang="en-US" dirty="0" smtClean="0"/>
              <a:t> training?</a:t>
            </a:r>
          </a:p>
          <a:p>
            <a:pPr marL="0" indent="0">
              <a:buNone/>
            </a:pPr>
            <a:r>
              <a:rPr lang="en-US" dirty="0" smtClean="0"/>
              <a:t>EMTF assign </a:t>
            </a:r>
            <a:r>
              <a:rPr lang="en-US" dirty="0" err="1" smtClean="0"/>
              <a:t>pT</a:t>
            </a:r>
            <a:r>
              <a:rPr lang="en-US" dirty="0" smtClean="0"/>
              <a:t> before global muon trigger(GMT), important for Level 1 trigger to reduce large amount of data in collisions at the LHC</a:t>
            </a:r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eed precise </a:t>
            </a:r>
            <a:r>
              <a:rPr lang="en-US" dirty="0" err="1" smtClean="0"/>
              <a:t>pT</a:t>
            </a:r>
            <a:r>
              <a:rPr lang="en-US" dirty="0" smtClean="0"/>
              <a:t> assignment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Why machine learning(ML)?</a:t>
            </a:r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uon tracks non-analytic, ML better than humans eye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Why KNN?</a:t>
            </a:r>
          </a:p>
          <a:p>
            <a:pPr marL="0" indent="0">
              <a:buNone/>
            </a:pPr>
            <a:r>
              <a:rPr lang="en-US" dirty="0" smtClean="0"/>
              <a:t>Simple, intuitive method for machine learning, tuning parameters is easy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5063" y="328850"/>
            <a:ext cx="10515600" cy="47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67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6899"/>
            <a:ext cx="6262770" cy="36117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33" y="1864594"/>
            <a:ext cx="6266767" cy="3614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1773" y="1785257"/>
            <a:ext cx="443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Projection from 2D scaled efficiency plot</a:t>
            </a:r>
            <a:endParaRPr lang="en-US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Efficiency </a:t>
            </a:r>
            <a:r>
              <a:rPr lang="en-US" dirty="0"/>
              <a:t>of </a:t>
            </a:r>
            <a:r>
              <a:rPr lang="en-US" dirty="0" smtClean="0"/>
              <a:t>16 GeV threshold </a:t>
            </a:r>
            <a:r>
              <a:rPr lang="en-US" dirty="0"/>
              <a:t>at k=75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2811" y="5626521"/>
            <a:ext cx="98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k</a:t>
            </a:r>
            <a:r>
              <a:rPr lang="en-US" dirty="0" smtClean="0"/>
              <a:t>=75: 90% efficiency at 16 </a:t>
            </a:r>
            <a:r>
              <a:rPr lang="en-US" dirty="0" smtClean="0"/>
              <a:t>GeV threshold, </a:t>
            </a:r>
            <a:r>
              <a:rPr lang="en-US" dirty="0" smtClean="0"/>
              <a:t>larger than 95% for </a:t>
            </a:r>
            <a:r>
              <a:rPr lang="en-US" dirty="0" err="1" smtClean="0"/>
              <a:t>pT</a:t>
            </a:r>
            <a:r>
              <a:rPr lang="en-US" dirty="0" smtClean="0"/>
              <a:t> &gt;&gt;16 GeV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00" y="3875314"/>
            <a:ext cx="14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scaled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4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06" y="1416411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</a:t>
            </a:r>
            <a:r>
              <a:rPr lang="en-US" dirty="0" smtClean="0"/>
              <a:t>-NN </a:t>
            </a:r>
            <a:r>
              <a:rPr lang="en-US" dirty="0" smtClean="0"/>
              <a:t>rate reduction </a:t>
            </a:r>
            <a:r>
              <a:rPr lang="en-US" dirty="0" smtClean="0"/>
              <a:t>improves</a:t>
            </a:r>
            <a:r>
              <a:rPr lang="en-US" dirty="0" smtClean="0"/>
              <a:t> </a:t>
            </a:r>
            <a:r>
              <a:rPr lang="en-US" dirty="0" smtClean="0"/>
              <a:t>when k </a:t>
            </a:r>
            <a:r>
              <a:rPr lang="en-US" dirty="0" smtClean="0"/>
              <a:t>increases</a:t>
            </a:r>
            <a:r>
              <a:rPr lang="en-US" dirty="0" smtClean="0"/>
              <a:t>, </a:t>
            </a:r>
            <a:r>
              <a:rPr lang="en-US" dirty="0"/>
              <a:t>c</a:t>
            </a:r>
            <a:r>
              <a:rPr lang="en-US" dirty="0" smtClean="0"/>
              <a:t>onsistent with </a:t>
            </a:r>
            <a:r>
              <a:rPr lang="en-US" dirty="0" smtClean="0"/>
              <a:t>MSE</a:t>
            </a:r>
            <a:r>
              <a:rPr lang="en-US" dirty="0" smtClean="0"/>
              <a:t> </a:t>
            </a:r>
            <a:r>
              <a:rPr lang="en-US" dirty="0" smtClean="0"/>
              <a:t>results for low </a:t>
            </a:r>
            <a:r>
              <a:rPr lang="en-US" dirty="0" err="1" smtClean="0"/>
              <a:t>pT</a:t>
            </a:r>
            <a:endParaRPr lang="en-US" dirty="0" smtClean="0"/>
          </a:p>
          <a:p>
            <a:r>
              <a:rPr lang="en-US" dirty="0"/>
              <a:t>k</a:t>
            </a:r>
            <a:r>
              <a:rPr lang="en-US" dirty="0" smtClean="0"/>
              <a:t>-NN </a:t>
            </a:r>
            <a:r>
              <a:rPr lang="en-US" dirty="0"/>
              <a:t>rate reduction starts to degrade after </a:t>
            </a:r>
            <a:r>
              <a:rPr lang="en-US" dirty="0" smtClean="0"/>
              <a:t>k~250</a:t>
            </a:r>
            <a:endParaRPr lang="en-US" dirty="0"/>
          </a:p>
          <a:p>
            <a:r>
              <a:rPr lang="en-US" dirty="0" smtClean="0"/>
              <a:t>k = 75 </a:t>
            </a:r>
            <a:r>
              <a:rPr lang="en-US" dirty="0"/>
              <a:t>is recommended for a good rate reduction for </a:t>
            </a:r>
            <a:r>
              <a:rPr lang="en-US" dirty="0" err="1"/>
              <a:t>pT</a:t>
            </a:r>
            <a:r>
              <a:rPr lang="en-US" dirty="0"/>
              <a:t> at 5-50 </a:t>
            </a:r>
            <a:r>
              <a:rPr lang="en-US" dirty="0" smtClean="0"/>
              <a:t>GeV</a:t>
            </a:r>
            <a:endParaRPr lang="en-US" dirty="0"/>
          </a:p>
          <a:p>
            <a:r>
              <a:rPr lang="en-US" dirty="0"/>
              <a:t>k</a:t>
            </a:r>
            <a:r>
              <a:rPr lang="en-US" dirty="0" smtClean="0"/>
              <a:t> = 75 gives acceptable efficiency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</a:t>
            </a:r>
            <a:r>
              <a:rPr lang="en-US" dirty="0" smtClean="0"/>
              <a:t> work:</a:t>
            </a:r>
            <a:endParaRPr lang="en-US" dirty="0" smtClean="0"/>
          </a:p>
          <a:p>
            <a:r>
              <a:rPr lang="en-US" dirty="0">
                <a:sym typeface="Wingdings"/>
              </a:rPr>
              <a:t>Include RPC, truncate </a:t>
            </a:r>
            <a:r>
              <a:rPr lang="en-US" dirty="0" smtClean="0">
                <a:sym typeface="Wingdings"/>
              </a:rPr>
              <a:t>bits</a:t>
            </a:r>
            <a:endParaRPr lang="en-US" dirty="0"/>
          </a:p>
          <a:p>
            <a:r>
              <a:rPr lang="en-US" dirty="0"/>
              <a:t>Compare different trigger </a:t>
            </a:r>
            <a:r>
              <a:rPr lang="en-US" dirty="0" smtClean="0"/>
              <a:t>algorithms (</a:t>
            </a:r>
            <a:r>
              <a:rPr lang="en-US" dirty="0"/>
              <a:t>BDT, MLP, ANN) with k-NN using the 2017 LUT variables scheme </a:t>
            </a:r>
            <a:r>
              <a:rPr lang="en-US" dirty="0" smtClean="0"/>
              <a:t>for </a:t>
            </a:r>
            <a:r>
              <a:rPr lang="en-US" dirty="0"/>
              <a:t>mode </a:t>
            </a:r>
            <a:r>
              <a:rPr lang="en-US" dirty="0" smtClean="0"/>
              <a:t>14 (</a:t>
            </a:r>
            <a:r>
              <a:rPr lang="en-US" dirty="0"/>
              <a:t>add FR2, ring # in station 1, # can be 1 or 2)</a:t>
            </a:r>
          </a:p>
          <a:p>
            <a:r>
              <a:rPr lang="en-US" dirty="0" smtClean="0"/>
              <a:t>Study other 3-station modes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smtClean="0"/>
              <a:t>NN </a:t>
            </a:r>
            <a:r>
              <a:rPr lang="en-US" dirty="0" smtClean="0"/>
              <a:t>performance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397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4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2" y="1060357"/>
            <a:ext cx="3698643" cy="22741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Rate </a:t>
            </a:r>
            <a:r>
              <a:rPr lang="en-US" dirty="0" err="1" smtClean="0"/>
              <a:t>tatio</a:t>
            </a:r>
            <a:r>
              <a:rPr lang="en-US" dirty="0" smtClean="0"/>
              <a:t> vs k, </a:t>
            </a:r>
            <a:r>
              <a:rPr lang="en-US" dirty="0" err="1" smtClean="0"/>
              <a:t>pT</a:t>
            </a:r>
            <a:r>
              <a:rPr lang="en-US" dirty="0" smtClean="0"/>
              <a:t> 1-99GeV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5331"/>
            <a:ext cx="3804224" cy="2339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5" y="1089343"/>
            <a:ext cx="3732905" cy="2295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47" y="3295384"/>
            <a:ext cx="3819955" cy="2348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81" y="1089343"/>
            <a:ext cx="3662742" cy="2252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42" y="3301940"/>
            <a:ext cx="3652081" cy="22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2466"/>
            <a:ext cx="6096682" cy="3516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466"/>
            <a:ext cx="6096682" cy="351600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Efficiency at k=75, threshold </a:t>
            </a:r>
            <a:r>
              <a:rPr lang="en-US" dirty="0" err="1" smtClean="0"/>
              <a:t>pT</a:t>
            </a:r>
            <a:r>
              <a:rPr lang="en-US" dirty="0" smtClean="0"/>
              <a:t> 16-20 GeV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38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pT</a:t>
            </a:r>
            <a:r>
              <a:rPr lang="en-US" dirty="0" smtClean="0"/>
              <a:t> LUT based on BDT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950720"/>
            <a:ext cx="5557685" cy="34150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59" y="1950720"/>
            <a:ext cx="5568103" cy="34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3" y="1910861"/>
            <a:ext cx="5619419" cy="34831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roposed 2017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 smtClean="0"/>
              <a:t>LUT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8" y="1910861"/>
            <a:ext cx="5615105" cy="34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14: Station 1-2-3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780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Compare to last time:</a:t>
            </a:r>
          </a:p>
          <a:p>
            <a:r>
              <a:rPr lang="en-US" dirty="0" smtClean="0"/>
              <a:t>Much higher statistics(</a:t>
            </a:r>
            <a:r>
              <a:rPr lang="en-US" dirty="0"/>
              <a:t>10M events, mode </a:t>
            </a:r>
            <a:r>
              <a:rPr lang="en-US" dirty="0" smtClean="0"/>
              <a:t>14 has 787858 train and 788544 </a:t>
            </a:r>
            <a:r>
              <a:rPr lang="en-US" dirty="0"/>
              <a:t>test</a:t>
            </a:r>
            <a:r>
              <a:rPr lang="en-US" dirty="0" smtClean="0"/>
              <a:t>), 42 * last time: 18746 train)</a:t>
            </a:r>
          </a:p>
          <a:p>
            <a:r>
              <a:rPr lang="en-US" dirty="0"/>
              <a:t>2016 LUT(dPhi12, 23; theta; CLCT1; dTheta13; FR 1)(mainly tune value k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Low/high </a:t>
            </a:r>
            <a:r>
              <a:rPr lang="en-US" dirty="0" err="1" smtClean="0"/>
              <a:t>pT</a:t>
            </a:r>
            <a:r>
              <a:rPr lang="en-US" dirty="0" smtClean="0"/>
              <a:t> divide up</a:t>
            </a:r>
          </a:p>
          <a:p>
            <a:r>
              <a:rPr lang="en-US" dirty="0" smtClean="0"/>
              <a:t>Weight 1/</a:t>
            </a:r>
            <a:r>
              <a:rPr lang="en-US" dirty="0" err="1" smtClean="0"/>
              <a:t>pT</a:t>
            </a:r>
            <a:r>
              <a:rPr lang="en-US" dirty="0" smtClean="0"/>
              <a:t>(unweight not plotted yet)</a:t>
            </a:r>
          </a:p>
          <a:p>
            <a:r>
              <a:rPr lang="en-US" dirty="0" smtClean="0"/>
              <a:t>Tune KNN scale </a:t>
            </a:r>
            <a:r>
              <a:rPr lang="en-US" dirty="0" err="1" smtClean="0"/>
              <a:t>frac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Doing classification instead of regression?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B672-56B0-A741-AB70-8933161CBA3F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0209"/>
            <a:ext cx="10515600" cy="4351338"/>
          </a:xfrm>
        </p:spPr>
        <p:txBody>
          <a:bodyPr/>
          <a:lstStyle/>
          <a:p>
            <a:r>
              <a:rPr lang="en-US" dirty="0" smtClean="0"/>
              <a:t>Find optimized input/target/k/</a:t>
            </a:r>
            <a:r>
              <a:rPr lang="en-US" dirty="0" err="1" smtClean="0"/>
              <a:t>scalfrac</a:t>
            </a:r>
            <a:r>
              <a:rPr lang="en-US" dirty="0" smtClean="0"/>
              <a:t> for KNN for other modes</a:t>
            </a:r>
          </a:p>
          <a:p>
            <a:r>
              <a:rPr lang="en-US" dirty="0" smtClean="0"/>
              <a:t>Select the better method used for other modes: change inputs</a:t>
            </a:r>
          </a:p>
          <a:p>
            <a:r>
              <a:rPr lang="en-US" dirty="0" smtClean="0"/>
              <a:t>Include RPC hits and repeat 1-3 step</a:t>
            </a:r>
          </a:p>
          <a:p>
            <a:r>
              <a:rPr lang="en-US" dirty="0" smtClean="0"/>
              <a:t>Remove/truncate to fit in 29 bits</a:t>
            </a:r>
          </a:p>
          <a:p>
            <a:r>
              <a:rPr lang="en-US" dirty="0" smtClean="0"/>
              <a:t>Repeat for other modes</a:t>
            </a:r>
          </a:p>
          <a:p>
            <a:r>
              <a:rPr lang="en-US" dirty="0" smtClean="0"/>
              <a:t>Train charge assignment(classification)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2518-8276-0B4B-8FF3-B30A8B1DFF44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Tune k and Scale </a:t>
            </a:r>
            <a:r>
              <a:rPr lang="en-US" dirty="0" err="1" smtClean="0"/>
              <a:t>frac</a:t>
            </a:r>
            <a:endParaRPr lang="en-US" dirty="0" smtClean="0"/>
          </a:p>
          <a:p>
            <a:r>
              <a:rPr lang="en-US" dirty="0" smtClean="0"/>
              <a:t>Continuous/categorical variable: different metric(Euclidean/Hamming)</a:t>
            </a:r>
          </a:p>
          <a:p>
            <a:r>
              <a:rPr lang="en-US" dirty="0" smtClean="0"/>
              <a:t>When mixture of both kinds of variables, standardization or scale variables(</a:t>
            </a:r>
            <a:r>
              <a:rPr lang="en-US" dirty="0"/>
              <a:t>c</a:t>
            </a:r>
            <a:r>
              <a:rPr lang="en-US" dirty="0" smtClean="0"/>
              <a:t>alled feature normalization)</a:t>
            </a:r>
          </a:p>
          <a:p>
            <a:r>
              <a:rPr lang="en-US" dirty="0" smtClean="0"/>
              <a:t>E.g. x’=(x-min)/(max-min); x’= (x-</a:t>
            </a:r>
            <a:r>
              <a:rPr lang="en-US" dirty="0" err="1" smtClean="0"/>
              <a:t>x_mean</a:t>
            </a:r>
            <a:r>
              <a:rPr lang="en-US" dirty="0" smtClean="0"/>
              <a:t>)/</a:t>
            </a:r>
            <a:r>
              <a:rPr lang="en-US" dirty="0" err="1" smtClean="0"/>
              <a:t>x_variance</a:t>
            </a:r>
            <a:r>
              <a:rPr lang="en-US" dirty="0" smtClean="0"/>
              <a:t>; assign weights to 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)(TMVA adopts this)</a:t>
            </a:r>
          </a:p>
          <a:p>
            <a:r>
              <a:rPr lang="en-US" dirty="0" smtClean="0"/>
              <a:t>A non-parametric </a:t>
            </a:r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Unlike other supervised learning algorithms, K-Nearest Neighbors doesn’t </a:t>
            </a:r>
            <a:r>
              <a:rPr lang="en-US" dirty="0" smtClean="0"/>
              <a:t>learn </a:t>
            </a:r>
            <a:r>
              <a:rPr lang="en-US" dirty="0"/>
              <a:t>an explicit mapping f from the training </a:t>
            </a:r>
            <a:r>
              <a:rPr lang="en-US" dirty="0" smtClean="0"/>
              <a:t>data</a:t>
            </a:r>
          </a:p>
          <a:p>
            <a:r>
              <a:rPr lang="en-US" dirty="0"/>
              <a:t>S</a:t>
            </a:r>
            <a:r>
              <a:rPr lang="en-US" dirty="0" smtClean="0"/>
              <a:t>imply </a:t>
            </a:r>
            <a:r>
              <a:rPr lang="en-US" dirty="0"/>
              <a:t>uses the training data at the test time to make predictions 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Need large dataset/cross validation dataset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05" y="3197107"/>
            <a:ext cx="4152900" cy="86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05" y="1549164"/>
            <a:ext cx="4152900" cy="107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063" y="1607460"/>
            <a:ext cx="7205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x: input variables(dimension d) of train event</a:t>
            </a:r>
            <a:endParaRPr lang="en-US" sz="2000" dirty="0"/>
          </a:p>
          <a:p>
            <a:r>
              <a:rPr lang="en-US" sz="2000" dirty="0" smtClean="0"/>
              <a:t>y: input variables of test event</a:t>
            </a:r>
          </a:p>
          <a:p>
            <a:r>
              <a:rPr lang="en-US" sz="2000" dirty="0" err="1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: weight from variable scaling</a:t>
            </a:r>
          </a:p>
          <a:p>
            <a:r>
              <a:rPr lang="en-US" sz="2000" dirty="0"/>
              <a:t>k: number of nearest </a:t>
            </a:r>
            <a:r>
              <a:rPr lang="en-US" sz="2000" dirty="0" smtClean="0"/>
              <a:t>neighbors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: polynomial kernel weight function</a:t>
            </a:r>
          </a:p>
          <a:p>
            <a:r>
              <a:rPr lang="en-US" sz="2000" dirty="0" err="1"/>
              <a:t>w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: weight of j in train sample</a:t>
            </a:r>
          </a:p>
          <a:p>
            <a:r>
              <a:rPr lang="en-US" sz="2000" dirty="0" err="1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: train target value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: test target value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BAF7-709E-124D-890E-80F1942583F1}" type="datetime1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85063" y="328850"/>
            <a:ext cx="10515600" cy="47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k-nearest-neighbor(KNN)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5063" y="5193449"/>
            <a:ext cx="9438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about k-NN: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://cs231n.github.io/classification/#</a:t>
            </a:r>
            <a:r>
              <a:rPr lang="en-US" dirty="0" smtClean="0">
                <a:hlinkClick r:id="rId4"/>
              </a:rPr>
              <a:t>nn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kd</a:t>
            </a:r>
            <a:r>
              <a:rPr lang="en-US" dirty="0" smtClean="0"/>
              <a:t>-tree sorting: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citeseerx.ist.psu.edu/viewdoc/download?doi=10.1.1.160.335&amp;rep=rep1&amp;type=pdf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593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test event, the algorithm finds the k-nearest </a:t>
            </a:r>
            <a:r>
              <a:rPr lang="en-US" dirty="0" err="1"/>
              <a:t>neighbours</a:t>
            </a:r>
            <a:r>
              <a:rPr lang="en-US" dirty="0"/>
              <a:t> using the input variables, where each training event contains a regression value. The predicted regression value for the test event is the weighted average of the regression values of the k-nearest </a:t>
            </a:r>
            <a:r>
              <a:rPr lang="en-US" dirty="0" err="1"/>
              <a:t>neighbours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choice of the metric governs the performance of the nearest </a:t>
            </a:r>
            <a:r>
              <a:rPr lang="en-US" dirty="0" err="1"/>
              <a:t>neighbour</a:t>
            </a:r>
            <a:r>
              <a:rPr lang="en-US" dirty="0"/>
              <a:t> algorithm. When input variables have different units a variable that has a wider distribution contributes with a greater weight to the Euclidean metric. This feature is compensated by rescaling the variables using a scaling fraction determined by the option </a:t>
            </a:r>
            <a:r>
              <a:rPr lang="en-US" dirty="0" err="1"/>
              <a:t>ScaleFrac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D11-4129-8048-9633-A9C6EB8B5E81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9D3-0D34-F246-8B73-C5AC22CD9A15}" type="datetime1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" y="0"/>
            <a:ext cx="10314709" cy="6871407"/>
          </a:xfrm>
        </p:spPr>
      </p:pic>
    </p:spTree>
    <p:extLst>
      <p:ext uri="{BB962C8B-B14F-4D97-AF65-F5344CB8AC3E}">
        <p14:creationId xmlns:p14="http://schemas.microsoft.com/office/powerpoint/2010/main" val="1848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14" y="1825625"/>
            <a:ext cx="7120371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1698" y="861589"/>
            <a:ext cx="8602059" cy="837142"/>
          </a:xfrm>
        </p:spPr>
        <p:txBody>
          <a:bodyPr>
            <a:normAutofit fontScale="90000"/>
          </a:bodyPr>
          <a:lstStyle/>
          <a:p>
            <a:r>
              <a:rPr lang="en-US" dirty="0"/>
              <a:t>"</a:t>
            </a:r>
            <a:r>
              <a:rPr lang="en-US" dirty="0" err="1" smtClean="0"/>
              <a:t>nkNN</a:t>
            </a:r>
            <a:r>
              <a:rPr lang="en-US" dirty="0" smtClean="0"/>
              <a:t>=30:ScaleFrac=0.8:SigmaFact=1.0:Kernel=</a:t>
            </a:r>
            <a:r>
              <a:rPr lang="en-US" dirty="0" err="1" smtClean="0"/>
              <a:t>Gaus:UseKernel</a:t>
            </a:r>
            <a:r>
              <a:rPr lang="en-US" dirty="0" smtClean="0"/>
              <a:t>=</a:t>
            </a:r>
            <a:r>
              <a:rPr lang="en-US" dirty="0" err="1" smtClean="0"/>
              <a:t>F:UseWeight</a:t>
            </a:r>
            <a:r>
              <a:rPr lang="en-US" dirty="0" smtClean="0"/>
              <a:t>=T</a:t>
            </a:r>
            <a:r>
              <a:rPr lang="en-US" dirty="0"/>
              <a:t>:!Trim"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0000" y="6176963"/>
            <a:ext cx="1048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afs</a:t>
            </a:r>
            <a:r>
              <a:rPr lang="en-US" dirty="0"/>
              <a:t>/</a:t>
            </a:r>
            <a:r>
              <a:rPr lang="en-US" dirty="0" err="1"/>
              <a:t>cern.ch</a:t>
            </a:r>
            <a:r>
              <a:rPr lang="en-US" dirty="0"/>
              <a:t>/work/a/abrinke1/public/EMTF/Analyzer/</a:t>
            </a:r>
            <a:r>
              <a:rPr lang="en-US" dirty="0" err="1"/>
              <a:t>ntuples</a:t>
            </a:r>
            <a:r>
              <a:rPr lang="en-US" dirty="0"/>
              <a:t>/EMTF_MC_NTuple_SingleMu_noRPC_300k.root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0"/>
            <a:ext cx="2517648" cy="1280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698" y="2988129"/>
            <a:ext cx="189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MSE = Deviation^2/N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9331" y="2480297"/>
            <a:ext cx="2083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Mode: 15</a:t>
            </a:r>
          </a:p>
          <a:p>
            <a:r>
              <a:rPr lang="en-US" sz="2000" dirty="0" smtClean="0"/>
              <a:t>Input variables: dphi12, dphi23, dphi34</a:t>
            </a:r>
            <a:endParaRPr lang="en-US" sz="2000" dirty="0"/>
          </a:p>
          <a:p>
            <a:r>
              <a:rPr lang="en-US" sz="2000" dirty="0" smtClean="0"/>
              <a:t>Target variable: 1/Gen </a:t>
            </a:r>
            <a:r>
              <a:rPr lang="en-US" sz="2000" dirty="0" err="1" smtClean="0"/>
              <a:t>pT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732E-C696-7B48-A0CA-26FB297A8C7F}" type="datetime1">
              <a:rPr lang="en-US" smtClean="0"/>
              <a:t>3/20/17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98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we don’t need to choose the best model, instead, we can use weighted models for final </a:t>
            </a:r>
            <a:r>
              <a:rPr lang="en-US" dirty="0" err="1" smtClean="0"/>
              <a:t>pT</a:t>
            </a:r>
            <a:r>
              <a:rPr lang="en-US" dirty="0" smtClean="0"/>
              <a:t> LUT</a:t>
            </a:r>
          </a:p>
          <a:p>
            <a:r>
              <a:rPr lang="en-US" dirty="0" smtClean="0"/>
              <a:t>Maybe we can use different model for different input variables, some model may perform better than others in certain parameter region(eta)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4998C-5896-B141-98D3-A8C7F033835A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5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BDT parameters(mode 15) from Andrew B.(</a:t>
            </a:r>
            <a:r>
              <a:rPr lang="en-US" dirty="0" smtClean="0">
                <a:solidFill>
                  <a:srgbClr val="FF0000"/>
                </a:solidFill>
              </a:rPr>
              <a:t>check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86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For mode 15</a:t>
            </a:r>
          </a:p>
          <a:p>
            <a:r>
              <a:rPr lang="en-US" dirty="0" smtClean="0"/>
              <a:t>400 trees</a:t>
            </a:r>
          </a:p>
          <a:p>
            <a:r>
              <a:rPr lang="en-US" dirty="0" smtClean="0"/>
              <a:t>Depths: 5</a:t>
            </a:r>
          </a:p>
          <a:p>
            <a:r>
              <a:rPr lang="en-US" dirty="0" smtClean="0"/>
              <a:t>1/</a:t>
            </a:r>
            <a:r>
              <a:rPr lang="en-US" dirty="0" err="1" smtClean="0"/>
              <a:t>pT</a:t>
            </a:r>
            <a:r>
              <a:rPr lang="en-US" dirty="0" smtClean="0"/>
              <a:t> weight(0-120 GeV), Log2(</a:t>
            </a:r>
            <a:r>
              <a:rPr lang="en-US" dirty="0" err="1" smtClean="0"/>
              <a:t>pT</a:t>
            </a:r>
            <a:r>
              <a:rPr lang="en-US" dirty="0" smtClean="0"/>
              <a:t>) is better target than 1/</a:t>
            </a:r>
            <a:r>
              <a:rPr lang="en-US" dirty="0" err="1" smtClean="0"/>
              <a:t>pT</a:t>
            </a:r>
            <a:endParaRPr lang="en-US" dirty="0" smtClean="0"/>
          </a:p>
          <a:p>
            <a:r>
              <a:rPr lang="en-US" dirty="0" smtClean="0"/>
              <a:t>For very high </a:t>
            </a:r>
            <a:r>
              <a:rPr lang="en-US" dirty="0" err="1" smtClean="0"/>
              <a:t>pT</a:t>
            </a:r>
            <a:r>
              <a:rPr lang="en-US" dirty="0" smtClean="0"/>
              <a:t>, unweighted events better(&gt;120 GeV)</a:t>
            </a:r>
          </a:p>
          <a:p>
            <a:r>
              <a:rPr lang="en-US" dirty="0" smtClean="0"/>
              <a:t>Input variables: </a:t>
            </a:r>
            <a:r>
              <a:rPr lang="en-US" dirty="0"/>
              <a:t>FR bits bring significant improvement at low and high </a:t>
            </a:r>
            <a:r>
              <a:rPr lang="en-US" dirty="0" err="1"/>
              <a:t>pT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In addition to track theta, FR 1, and </a:t>
            </a:r>
            <a:r>
              <a:rPr lang="en-US" dirty="0" err="1"/>
              <a:t>dPhi</a:t>
            </a:r>
            <a:r>
              <a:rPr lang="en-US" dirty="0"/>
              <a:t> 1-2, 2-3, and </a:t>
            </a:r>
            <a:r>
              <a:rPr lang="en-US" dirty="0" smtClean="0"/>
              <a:t>3-4(LUT v1), </a:t>
            </a:r>
            <a:r>
              <a:rPr lang="en-US" dirty="0"/>
              <a:t>add combinations of </a:t>
            </a:r>
            <a:r>
              <a:rPr lang="en-US" dirty="0" err="1"/>
              <a:t>dPhis</a:t>
            </a:r>
            <a:r>
              <a:rPr lang="en-US" dirty="0"/>
              <a:t>, and ring number of station 1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indico.cern.ch/event/608207/contributions/2451751/subcontributions/218758/attachments/1402616/2142649/2017_01_26_Mode_15_BDT.pdf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FB97-8EA6-BD44-AFC5-39143887BBF3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BDT good/bad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little tuning required(simple)</a:t>
            </a:r>
          </a:p>
          <a:p>
            <a:endParaRPr lang="en-US" dirty="0" smtClean="0"/>
          </a:p>
          <a:p>
            <a:r>
              <a:rPr lang="en-US" dirty="0" smtClean="0"/>
              <a:t>Bad: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ignore </a:t>
            </a:r>
            <a:r>
              <a:rPr lang="en-US" dirty="0"/>
              <a:t>non-discriminating variables as for each </a:t>
            </a:r>
            <a:r>
              <a:rPr lang="en-US" dirty="0" smtClean="0"/>
              <a:t>node </a:t>
            </a:r>
            <a:r>
              <a:rPr lang="en-US" dirty="0"/>
              <a:t>splitting only the best discriminating variable is used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theoretically best performance on a given problem is generally inferior to other techniques like neural networks. </a:t>
            </a:r>
          </a:p>
          <a:p>
            <a:endParaRPr lang="en-US" dirty="0"/>
          </a:p>
          <a:p>
            <a:r>
              <a:rPr lang="en-US" dirty="0" smtClean="0"/>
              <a:t>See TMVA tutorial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8F4B-0515-4D4C-9BE6-F409D46794C9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4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1652417"/>
            <a:ext cx="4730214" cy="43513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3A7C-A26B-5840-AAB3-BD4ACE3414B2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52417"/>
            <a:ext cx="6858000" cy="447787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85063" y="328850"/>
            <a:ext cx="10515600" cy="47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EMTF modes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1386" y="2185474"/>
            <a:ext cx="4730214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3863921"/>
            <a:ext cx="4730214" cy="22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63" y="328850"/>
            <a:ext cx="10515600" cy="4741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Whole </a:t>
            </a:r>
            <a:r>
              <a:rPr lang="en-US" dirty="0" err="1" smtClean="0"/>
              <a:t>pT</a:t>
            </a:r>
            <a:r>
              <a:rPr lang="en-US" dirty="0" smtClean="0"/>
              <a:t> range, weighted 1/</a:t>
            </a:r>
            <a:r>
              <a:rPr lang="en-US" dirty="0" err="1" smtClean="0"/>
              <a:t>pT</a:t>
            </a:r>
            <a:r>
              <a:rPr lang="en-US" dirty="0" smtClean="0"/>
              <a:t>, mode 14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383"/>
            <a:ext cx="6161264" cy="35922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63" y="1274383"/>
            <a:ext cx="6235337" cy="3635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20801" y="4907755"/>
            <a:ext cx="389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Zoom </a:t>
            </a:r>
            <a:r>
              <a:rPr lang="en-US" dirty="0" smtClean="0"/>
              <a:t>in </a:t>
            </a:r>
            <a:r>
              <a:rPr lang="en-US"/>
              <a:t>of </a:t>
            </a:r>
            <a:r>
              <a:rPr lang="en-US" smtClean="0"/>
              <a:t>green dash </a:t>
            </a:r>
            <a:r>
              <a:rPr lang="en-US" dirty="0"/>
              <a:t>circle in left plot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5063" y="5433020"/>
            <a:ext cx="975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theta: significant drop of Mean Square </a:t>
            </a:r>
            <a:r>
              <a:rPr lang="en-US" dirty="0" smtClean="0"/>
              <a:t>Error (</a:t>
            </a:r>
            <a:r>
              <a:rPr lang="en-US" dirty="0" smtClean="0"/>
              <a:t>MSE = (test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true </a:t>
            </a:r>
            <a:r>
              <a:rPr lang="en-US" dirty="0" err="1" smtClean="0"/>
              <a:t>pT</a:t>
            </a:r>
            <a:r>
              <a:rPr lang="en-US" dirty="0" smtClean="0"/>
              <a:t>)^2/# of test events)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dPhis+theta+bend_1+FR1 give best performance on all </a:t>
            </a:r>
            <a:r>
              <a:rPr lang="en-US" dirty="0" err="1" smtClean="0"/>
              <a:t>pT</a:t>
            </a:r>
            <a:r>
              <a:rPr lang="en-US" dirty="0" smtClean="0"/>
              <a:t> range 1-1000 GeV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to look at low/high </a:t>
            </a:r>
            <a:r>
              <a:rPr lang="en-US" dirty="0" err="1" smtClean="0"/>
              <a:t>pT</a:t>
            </a:r>
            <a:r>
              <a:rPr lang="en-US" dirty="0" smtClean="0"/>
              <a:t> performance separately</a:t>
            </a:r>
          </a:p>
        </p:txBody>
      </p:sp>
      <p:sp>
        <p:nvSpPr>
          <p:cNvPr id="10" name="Oval 9"/>
          <p:cNvSpPr/>
          <p:nvPr/>
        </p:nvSpPr>
        <p:spPr>
          <a:xfrm>
            <a:off x="585063" y="2954215"/>
            <a:ext cx="1407860" cy="80889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006" y="241466"/>
            <a:ext cx="10515600" cy="58634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pT</a:t>
            </a:r>
            <a:r>
              <a:rPr lang="en-US" dirty="0" smtClean="0"/>
              <a:t> 1-8GeV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5744899" cy="33599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9111" y="5497421"/>
            <a:ext cx="831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Over fit starts when k&lt;10, main contribution to over training in whole </a:t>
            </a:r>
            <a:r>
              <a:rPr lang="en-US" dirty="0" err="1" smtClean="0"/>
              <a:t>pT</a:t>
            </a:r>
            <a:r>
              <a:rPr lang="en-US" dirty="0" smtClean="0"/>
              <a:t> range plot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 better at larger k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5" y="1604965"/>
            <a:ext cx="5792588" cy="338788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8065" y="3481754"/>
            <a:ext cx="3853935" cy="88617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20801" y="4907755"/>
            <a:ext cx="389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Zoom </a:t>
            </a:r>
            <a:r>
              <a:rPr lang="en-US" dirty="0" smtClean="0"/>
              <a:t>in </a:t>
            </a:r>
            <a:r>
              <a:rPr lang="en-US" dirty="0"/>
              <a:t>of </a:t>
            </a:r>
            <a:r>
              <a:rPr lang="en-US" dirty="0" smtClean="0"/>
              <a:t>green dash </a:t>
            </a:r>
            <a:r>
              <a:rPr lang="en-US" dirty="0"/>
              <a:t>circle in left plot </a:t>
            </a:r>
          </a:p>
        </p:txBody>
      </p:sp>
    </p:spTree>
    <p:extLst>
      <p:ext uri="{BB962C8B-B14F-4D97-AF65-F5344CB8AC3E}">
        <p14:creationId xmlns:p14="http://schemas.microsoft.com/office/powerpoint/2010/main" val="28198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7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284"/>
            <a:ext cx="6139543" cy="3590808"/>
          </a:xfrm>
        </p:spPr>
      </p:pic>
      <p:sp>
        <p:nvSpPr>
          <p:cNvPr id="10" name="TextBox 9"/>
          <p:cNvSpPr txBox="1"/>
          <p:nvPr/>
        </p:nvSpPr>
        <p:spPr>
          <a:xfrm>
            <a:off x="590006" y="5432233"/>
            <a:ext cx="863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MSE minima at very low k</a:t>
            </a:r>
            <a:endParaRPr lang="en-US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7" y="1519284"/>
            <a:ext cx="6139544" cy="359080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pT</a:t>
            </a:r>
            <a:r>
              <a:rPr lang="en-US" dirty="0" smtClean="0"/>
              <a:t> 8-30GeV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90006" y="3314688"/>
            <a:ext cx="1520148" cy="80889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20801" y="4907755"/>
            <a:ext cx="389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Zoom </a:t>
            </a:r>
            <a:r>
              <a:rPr lang="en-US" dirty="0" smtClean="0"/>
              <a:t>in </a:t>
            </a:r>
            <a:r>
              <a:rPr lang="en-US" dirty="0"/>
              <a:t>of </a:t>
            </a:r>
            <a:r>
              <a:rPr lang="en-US" dirty="0" smtClean="0"/>
              <a:t>green dash </a:t>
            </a:r>
            <a:r>
              <a:rPr lang="en-US" dirty="0"/>
              <a:t>circle in left plot </a:t>
            </a:r>
          </a:p>
        </p:txBody>
      </p:sp>
    </p:spTree>
    <p:extLst>
      <p:ext uri="{BB962C8B-B14F-4D97-AF65-F5344CB8AC3E}">
        <p14:creationId xmlns:p14="http://schemas.microsoft.com/office/powerpoint/2010/main" val="48528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3465" y="5999959"/>
            <a:ext cx="763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H</a:t>
            </a:r>
            <a:r>
              <a:rPr lang="en-US" sz="2400" dirty="0" smtClean="0"/>
              <a:t>igh </a:t>
            </a:r>
            <a:r>
              <a:rPr lang="en-US" sz="2400" dirty="0" err="1" smtClean="0"/>
              <a:t>pT</a:t>
            </a:r>
            <a:r>
              <a:rPr lang="en-US" sz="2400" dirty="0" smtClean="0"/>
              <a:t> favors smaller k</a:t>
            </a:r>
            <a:endParaRPr lang="en-US" sz="2400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583" r="6889" b="6000"/>
          <a:stretch/>
        </p:blipFill>
        <p:spPr>
          <a:xfrm>
            <a:off x="6430985" y="791547"/>
            <a:ext cx="3902030" cy="2718327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6252" r="8124" b="4817"/>
          <a:stretch/>
        </p:blipFill>
        <p:spPr>
          <a:xfrm>
            <a:off x="838200" y="863919"/>
            <a:ext cx="3864831" cy="264595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90006" y="241466"/>
            <a:ext cx="11280569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pT</a:t>
            </a:r>
            <a:r>
              <a:rPr lang="en-US" sz="3600" dirty="0" smtClean="0"/>
              <a:t> 30-120 GeV(upper plots), 120-1000 GeV(lower plots)</a:t>
            </a:r>
            <a:endParaRPr lang="en-US" sz="3600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" y="3405921"/>
            <a:ext cx="4746001" cy="2690578"/>
          </a:xfrm>
        </p:spPr>
      </p:pic>
      <p:pic>
        <p:nvPicPr>
          <p:cNvPr id="15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6828"/>
            <a:ext cx="4843549" cy="274587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38200" y="4466492"/>
            <a:ext cx="1407860" cy="116834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71216" y="1931586"/>
            <a:ext cx="1074844" cy="110921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2" y="842069"/>
            <a:ext cx="8091615" cy="41736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89653" y="5029976"/>
            <a:ext cx="810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Scale </a:t>
            </a:r>
            <a:r>
              <a:rPr lang="en-US" sz="2400" dirty="0" err="1" smtClean="0"/>
              <a:t>Frac</a:t>
            </a:r>
            <a:r>
              <a:rPr lang="en-US" sz="2400" dirty="0" smtClean="0"/>
              <a:t> = 1 gives best performance, but no big difference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Scale </a:t>
            </a:r>
            <a:r>
              <a:rPr lang="en-US" sz="2400" dirty="0" err="1"/>
              <a:t>Frac</a:t>
            </a:r>
            <a:r>
              <a:rPr lang="en-US" sz="2400" dirty="0"/>
              <a:t> = 0 means turning off scale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Scale </a:t>
            </a:r>
            <a:r>
              <a:rPr lang="en-US" sz="2400" dirty="0" err="1" smtClean="0"/>
              <a:t>Frac</a:t>
            </a:r>
            <a:r>
              <a:rPr lang="en-US" sz="2400" dirty="0" smtClean="0"/>
              <a:t> = (0, 0.61), TMVA fails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6964" y="1220733"/>
            <a:ext cx="3485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Input variables have different distribution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e.g. </a:t>
            </a:r>
            <a:r>
              <a:rPr lang="el-GR" sz="2400" dirty="0"/>
              <a:t>θ </a:t>
            </a:r>
            <a:r>
              <a:rPr lang="en-US" sz="2400" dirty="0" smtClean="0"/>
              <a:t> has larger distribution than </a:t>
            </a:r>
            <a:r>
              <a:rPr lang="el-GR" sz="2400" dirty="0"/>
              <a:t>∆φ </a:t>
            </a:r>
            <a:endParaRPr lang="en-US" sz="2400" dirty="0" smtClean="0"/>
          </a:p>
          <a:p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Need to standardize variables when calculating distance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0006" y="241466"/>
            <a:ext cx="10515600" cy="58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Scale input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39184</TotalTime>
  <Words>1524</Words>
  <Application>Microsoft Macintosh PowerPoint</Application>
  <PresentationFormat>Widescreen</PresentationFormat>
  <Paragraphs>273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Custom Design</vt:lpstr>
      <vt:lpstr>EMTF pT Training using k-NN</vt:lpstr>
      <vt:lpstr>PowerPoint Presentation</vt:lpstr>
      <vt:lpstr>PowerPoint Presentation</vt:lpstr>
      <vt:lpstr>PowerPoint Presentation</vt:lpstr>
      <vt:lpstr>Whole pT range, weighted 1/pT, mode 14 </vt:lpstr>
      <vt:lpstr>pT 1-8GeV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KNN efficiency to 90% at each threshold by multiplying a 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UP</vt:lpstr>
      <vt:lpstr>PowerPoint Presentation</vt:lpstr>
      <vt:lpstr>PowerPoint Presentation</vt:lpstr>
      <vt:lpstr>2016 pT LUT based on BDT</vt:lpstr>
      <vt:lpstr>Proposed 2017 pT LUT </vt:lpstr>
      <vt:lpstr>Mode 14: Station 1-2-3</vt:lpstr>
      <vt:lpstr>Steps </vt:lpstr>
      <vt:lpstr>kNN</vt:lpstr>
      <vt:lpstr>KNN Regression</vt:lpstr>
      <vt:lpstr>PowerPoint Presentation</vt:lpstr>
      <vt:lpstr>"nkNN=30:ScaleFrac=0.8:SigmaFact=1.0:Kernel=Gaus:UseKernel=F:UseWeight=T:!Trim"</vt:lpstr>
      <vt:lpstr>Comments</vt:lpstr>
      <vt:lpstr>BDT parameters(mode 15) from Andrew B.(check)</vt:lpstr>
      <vt:lpstr>BDT good/bad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EMTF/CSCTF  pT Resolution and Track Build</dc:title>
  <dc:creator>ZhangQi</dc:creator>
  <cp:lastModifiedBy>ZhangQi</cp:lastModifiedBy>
  <cp:revision>267</cp:revision>
  <dcterms:created xsi:type="dcterms:W3CDTF">2016-12-09T17:49:20Z</dcterms:created>
  <dcterms:modified xsi:type="dcterms:W3CDTF">2017-03-20T22:44:29Z</dcterms:modified>
</cp:coreProperties>
</file>